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33" r:id="rId2"/>
    <p:sldId id="434" r:id="rId3"/>
    <p:sldId id="435" r:id="rId4"/>
    <p:sldId id="436" r:id="rId5"/>
    <p:sldId id="437"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5" r:id="rId21"/>
    <p:sldId id="456" r:id="rId22"/>
    <p:sldId id="476" r:id="rId23"/>
    <p:sldId id="477" r:id="rId24"/>
    <p:sldId id="457" r:id="rId25"/>
    <p:sldId id="458" r:id="rId26"/>
    <p:sldId id="459" r:id="rId27"/>
    <p:sldId id="460" r:id="rId28"/>
    <p:sldId id="461" r:id="rId29"/>
    <p:sldId id="462" r:id="rId30"/>
    <p:sldId id="464" r:id="rId31"/>
    <p:sldId id="465" r:id="rId32"/>
    <p:sldId id="466" r:id="rId33"/>
    <p:sldId id="467" r:id="rId34"/>
    <p:sldId id="468" r:id="rId35"/>
    <p:sldId id="469" r:id="rId36"/>
    <p:sldId id="470" r:id="rId37"/>
    <p:sldId id="471" r:id="rId38"/>
    <p:sldId id="475" r:id="rId39"/>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D6A300"/>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12648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549668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6110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164299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91499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3189240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403842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4048603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265421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38320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1392197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38</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95762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179556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0" r="-10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endParaRPr lang="en-US" dirty="0"/>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Everything we know about these two thieves is recorded in the four Gospels (Mat. 27:38, 44; Mk. 15:27-28, 32; Lk. 23:32-33, 39-43; Jn. 19:18, 32).</a:t>
            </a:r>
          </a:p>
          <a:p>
            <a:endParaRPr lang="en-US" dirty="0"/>
          </a:p>
          <a:p>
            <a:r>
              <a:rPr lang="en-US" dirty="0"/>
              <a:t>“Then Jerusalem, all Judea, and all the region around the Jordan went out to him and were baptized by him in the Jordan, confessing their sins (Mat 3:5-6).” </a:t>
            </a:r>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Those under the Law of Moses had to offer up animal sacrifices and give tithes, but Christians are not required to do this because we are under the Law of Christ (Gal. 6:2; 1 Cor. 9:21). </a:t>
            </a:r>
            <a:endParaRPr lang="en-US" dirty="0"/>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526028"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“When Jesus saw their faith, He said to the paralytic, "Son, your sins are forgiven you (Mk. 2:5)."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028" y="0"/>
            <a:ext cx="5617972" cy="6858000"/>
          </a:xfrm>
          <a:prstGeom prst="rect">
            <a:avLst/>
          </a:prstGeom>
        </p:spPr>
      </p:pic>
    </p:spTree>
    <p:extLst>
      <p:ext uri="{BB962C8B-B14F-4D97-AF65-F5344CB8AC3E}">
        <p14:creationId xmlns:p14="http://schemas.microsoft.com/office/powerpoint/2010/main" val="222743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510079"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"Which is easier, to say to the paralytic, '</a:t>
            </a:r>
            <a:r>
              <a:rPr lang="en-US" i="1"/>
              <a:t>Your </a:t>
            </a:r>
            <a:r>
              <a:rPr lang="en-US"/>
              <a:t>sins are forgiven you,' or to say, 'Arise, take up your bed and walk'? "But that you may know that the Son of Man has power on earth to forgive sins (Mk. 2:9-10)."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079" y="0"/>
            <a:ext cx="5617972" cy="6858000"/>
          </a:xfrm>
          <a:prstGeom prst="rect">
            <a:avLst/>
          </a:prstGeom>
        </p:spPr>
      </p:pic>
    </p:spTree>
    <p:extLst>
      <p:ext uri="{BB962C8B-B14F-4D97-AF65-F5344CB8AC3E}">
        <p14:creationId xmlns:p14="http://schemas.microsoft.com/office/powerpoint/2010/main" val="490267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7:37-50</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216" y="8860"/>
            <a:ext cx="5510784" cy="6705600"/>
          </a:xfrm>
          <a:prstGeom prst="rect">
            <a:avLst/>
          </a:prstGeom>
        </p:spPr>
      </p:pic>
    </p:spTree>
    <p:extLst>
      <p:ext uri="{BB962C8B-B14F-4D97-AF65-F5344CB8AC3E}">
        <p14:creationId xmlns:p14="http://schemas.microsoft.com/office/powerpoint/2010/main" val="1449538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We must also consider that the only baptism the thief could have had was John’s baptism because the baptism that Jesus commanded did not happen until after the cross when He gave The Great Commission (Mat. 28:19; Mk. 16:16). </a:t>
            </a:r>
            <a:endParaRPr lang="en-US" dirty="0"/>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“For where there </a:t>
            </a:r>
            <a:r>
              <a:rPr lang="en-US" i="1"/>
              <a:t>is </a:t>
            </a:r>
            <a:r>
              <a:rPr lang="en-US"/>
              <a:t>a testament, there must also of necessity be the death of the testator.  For a testament </a:t>
            </a:r>
            <a:r>
              <a:rPr lang="en-US" i="1"/>
              <a:t>is </a:t>
            </a:r>
            <a:r>
              <a:rPr lang="en-US"/>
              <a:t>in force after men are dead, since it has no power at all while the testator lives (Heb. 9:16-17).” </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16:16 "He who believes and is baptized will be saved; but he who does not believe will be condemned.</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19:26 When Jesus therefore saw His mother, and the disciple whom He loved standing by, He said to His mother, "Woman, behold your son!"  </a:t>
            </a:r>
            <a:r>
              <a:rPr lang="en-US" baseline="30000"/>
              <a:t>27</a:t>
            </a:r>
            <a:r>
              <a:rPr lang="en-US"/>
              <a:t> Then He said to the disciple, "Behold your mother!" And from that hour that disciple took her to his own </a:t>
            </a:r>
            <a:r>
              <a:rPr lang="en-US" i="1"/>
              <a:t>home.</a:t>
            </a:r>
            <a:endParaRPr lang="en-US"/>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7"/>
            <a:ext cx="9144000" cy="6066798"/>
          </a:xfrm>
          <a:prstGeom prst="rect">
            <a:avLst/>
          </a:prstGeom>
        </p:spPr>
      </p:pic>
    </p:spTree>
    <p:extLst>
      <p:ext uri="{BB962C8B-B14F-4D97-AF65-F5344CB8AC3E}">
        <p14:creationId xmlns:p14="http://schemas.microsoft.com/office/powerpoint/2010/main" val="12274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27:39 And those who passed by blasphemed Him, wagging their heads  </a:t>
            </a:r>
            <a:r>
              <a:rPr lang="en-US" baseline="30000"/>
              <a:t>40</a:t>
            </a:r>
            <a:r>
              <a:rPr lang="en-US"/>
              <a:t> and saying, "You who destroy the temple and build </a:t>
            </a:r>
            <a:r>
              <a:rPr lang="en-US" i="1"/>
              <a:t>it </a:t>
            </a:r>
            <a:r>
              <a:rPr lang="en-US"/>
              <a:t>in three days, save Yourself! If You are the Son of God, come down from the cross."  </a:t>
            </a:r>
            <a:r>
              <a:rPr lang="en-US" baseline="30000"/>
              <a:t>41</a:t>
            </a:r>
            <a:r>
              <a:rPr lang="en-US"/>
              <a:t> Likewise the chief priests also, mocking with the scribes and elders, said,  </a:t>
            </a:r>
            <a:r>
              <a:rPr lang="en-US" baseline="30000"/>
              <a:t>42</a:t>
            </a:r>
            <a:r>
              <a:rPr lang="en-US"/>
              <a:t> "He saved others; Himself He cannot save. If He is the King of Israel, let Him now come down from the cross, and we will believe Him.  </a:t>
            </a:r>
            <a:r>
              <a:rPr lang="en-US" baseline="30000"/>
              <a:t>43</a:t>
            </a:r>
            <a:r>
              <a:rPr lang="en-US"/>
              <a:t> "He trusted in God; let Him deliver Him now if He will have Him; for He said,`I am the Son of God.'"  </a:t>
            </a:r>
            <a:r>
              <a:rPr lang="en-US" baseline="30000"/>
              <a:t>44</a:t>
            </a:r>
            <a:r>
              <a:rPr lang="en-US"/>
              <a:t> Even the robbers who were crucified with Him reviled Him with the same thing. </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2:34 Then Simeon blessed them, and said to Mary His mother, "Behold, this Child is destined for the fall and rising of many in Israel, and for a sign which will be spoken against  35 "(yes, a sword will pierce through your own soul also), that the thoughts of many hearts may be revealed."</a:t>
            </a:r>
            <a:endParaRPr lang="en-US" dirty="0"/>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44" y="411480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Mary Magdalen and Jesus’ mother Mary are the easy ones </a:t>
            </a:r>
            <a:r>
              <a:rPr lang="en-US"/>
              <a:t>to identify.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81572555"/>
              </p:ext>
            </p:extLst>
          </p:nvPr>
        </p:nvGraphicFramePr>
        <p:xfrm>
          <a:off x="3544" y="152778"/>
          <a:ext cx="9144000" cy="3637282"/>
        </p:xfrm>
        <a:graphic>
          <a:graphicData uri="http://schemas.openxmlformats.org/drawingml/2006/table">
            <a:tbl>
              <a:tblPr firstRow="1" firstCol="1" lastRow="1" lastCol="1" bandRow="1" bandCol="1"/>
              <a:tblGrid>
                <a:gridCol w="1598342">
                  <a:extLst>
                    <a:ext uri="{9D8B030D-6E8A-4147-A177-3AD203B41FA5}">
                      <a16:colId xmlns:a16="http://schemas.microsoft.com/office/drawing/2014/main" val="1156276055"/>
                    </a:ext>
                  </a:extLst>
                </a:gridCol>
                <a:gridCol w="2416097">
                  <a:extLst>
                    <a:ext uri="{9D8B030D-6E8A-4147-A177-3AD203B41FA5}">
                      <a16:colId xmlns:a16="http://schemas.microsoft.com/office/drawing/2014/main" val="2018859541"/>
                    </a:ext>
                  </a:extLst>
                </a:gridCol>
                <a:gridCol w="2703138">
                  <a:extLst>
                    <a:ext uri="{9D8B030D-6E8A-4147-A177-3AD203B41FA5}">
                      <a16:colId xmlns:a16="http://schemas.microsoft.com/office/drawing/2014/main" val="1966299836"/>
                    </a:ext>
                  </a:extLst>
                </a:gridCol>
                <a:gridCol w="2426423">
                  <a:extLst>
                    <a:ext uri="{9D8B030D-6E8A-4147-A177-3AD203B41FA5}">
                      <a16:colId xmlns:a16="http://schemas.microsoft.com/office/drawing/2014/main" val="3337785548"/>
                    </a:ext>
                  </a:extLst>
                </a:gridCol>
              </a:tblGrid>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Jn. 19:25</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Sister of Jesus’ mother</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wife of </a:t>
                      </a:r>
                      <a:r>
                        <a:rPr lang="en-US" sz="2000" b="1" dirty="0" err="1">
                          <a:solidFill>
                            <a:schemeClr val="tx1"/>
                          </a:solidFill>
                          <a:effectLst/>
                          <a:latin typeface="Times New Roman" panose="02020603050405020304" pitchFamily="18" charset="0"/>
                          <a:ea typeface="Times New Roman" panose="02020603050405020304" pitchFamily="18" charset="0"/>
                        </a:rPr>
                        <a:t>Clopas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Mary Magdalene</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02964882"/>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15:40</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the Less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r>
                        <a:rPr lang="en-US" sz="2000" b="1" dirty="0">
                          <a:solidFill>
                            <a:schemeClr val="tx1"/>
                          </a:solidFill>
                          <a:effectLst/>
                          <a:latin typeface="Times New Roman" panose="02020603050405020304" pitchFamily="18" charset="0"/>
                          <a:ea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55816216"/>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Mt. 27:56</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Mother of Zebedee’s sons</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Mary Magdalene</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71466951"/>
                  </a:ext>
                </a:extLst>
              </a:tr>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16:1</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917441682"/>
                  </a:ext>
                </a:extLst>
              </a:tr>
            </a:tbl>
          </a:graphicData>
        </a:graphic>
      </p:graphicFrame>
    </p:spTree>
    <p:extLst>
      <p:ext uri="{BB962C8B-B14F-4D97-AF65-F5344CB8AC3E}">
        <p14:creationId xmlns:p14="http://schemas.microsoft.com/office/powerpoint/2010/main" val="1123442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16" y="373380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the middle of our chart John talks about Mary the wife of </a:t>
            </a:r>
            <a:r>
              <a:rPr lang="en-US" dirty="0" err="1"/>
              <a:t>Clopas</a:t>
            </a:r>
            <a:r>
              <a:rPr lang="en-US" dirty="0"/>
              <a:t>. “According to tradition, </a:t>
            </a:r>
            <a:r>
              <a:rPr lang="en-US" dirty="0" err="1"/>
              <a:t>Clopas</a:t>
            </a:r>
            <a:r>
              <a:rPr lang="en-US" dirty="0"/>
              <a:t> was the same person as </a:t>
            </a:r>
            <a:r>
              <a:rPr lang="en-US" dirty="0" err="1"/>
              <a:t>Alphaeus</a:t>
            </a:r>
            <a:r>
              <a:rPr lang="en-US" dirty="0"/>
              <a:t>, the father of James the Less and of </a:t>
            </a:r>
            <a:r>
              <a:rPr lang="en-US" dirty="0" err="1"/>
              <a:t>Joses</a:t>
            </a:r>
            <a:r>
              <a:rPr lang="en-US" dirty="0"/>
              <a:t> (Matt. 10:3; Mark 15:40)” (Nelson’s New Illustrated Bible Dictionary, p. 284). </a:t>
            </a:r>
          </a:p>
        </p:txBody>
      </p:sp>
      <p:graphicFrame>
        <p:nvGraphicFramePr>
          <p:cNvPr id="2" name="Table 1"/>
          <p:cNvGraphicFramePr>
            <a:graphicFrameLocks noGrp="1"/>
          </p:cNvGraphicFramePr>
          <p:nvPr>
            <p:extLst>
              <p:ext uri="{D42A27DB-BD31-4B8C-83A1-F6EECF244321}">
                <p14:modId xmlns:p14="http://schemas.microsoft.com/office/powerpoint/2010/main" val="2068852864"/>
              </p:ext>
            </p:extLst>
          </p:nvPr>
        </p:nvGraphicFramePr>
        <p:xfrm>
          <a:off x="3544" y="96518"/>
          <a:ext cx="9144000" cy="3637282"/>
        </p:xfrm>
        <a:graphic>
          <a:graphicData uri="http://schemas.openxmlformats.org/drawingml/2006/table">
            <a:tbl>
              <a:tblPr firstRow="1" firstCol="1" lastRow="1" lastCol="1" bandRow="1" bandCol="1"/>
              <a:tblGrid>
                <a:gridCol w="1598342">
                  <a:extLst>
                    <a:ext uri="{9D8B030D-6E8A-4147-A177-3AD203B41FA5}">
                      <a16:colId xmlns:a16="http://schemas.microsoft.com/office/drawing/2014/main" val="1156276055"/>
                    </a:ext>
                  </a:extLst>
                </a:gridCol>
                <a:gridCol w="2416097">
                  <a:extLst>
                    <a:ext uri="{9D8B030D-6E8A-4147-A177-3AD203B41FA5}">
                      <a16:colId xmlns:a16="http://schemas.microsoft.com/office/drawing/2014/main" val="2018859541"/>
                    </a:ext>
                  </a:extLst>
                </a:gridCol>
                <a:gridCol w="2703138">
                  <a:extLst>
                    <a:ext uri="{9D8B030D-6E8A-4147-A177-3AD203B41FA5}">
                      <a16:colId xmlns:a16="http://schemas.microsoft.com/office/drawing/2014/main" val="1966299836"/>
                    </a:ext>
                  </a:extLst>
                </a:gridCol>
                <a:gridCol w="2426423">
                  <a:extLst>
                    <a:ext uri="{9D8B030D-6E8A-4147-A177-3AD203B41FA5}">
                      <a16:colId xmlns:a16="http://schemas.microsoft.com/office/drawing/2014/main" val="3337785548"/>
                    </a:ext>
                  </a:extLst>
                </a:gridCol>
              </a:tblGrid>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Jn. 19:25</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Sister of Jesus’ mother</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wife of </a:t>
                      </a:r>
                      <a:r>
                        <a:rPr lang="en-US" sz="2000" b="1" dirty="0" err="1">
                          <a:solidFill>
                            <a:schemeClr val="tx1"/>
                          </a:solidFill>
                          <a:effectLst/>
                          <a:latin typeface="Times New Roman" panose="02020603050405020304" pitchFamily="18" charset="0"/>
                          <a:ea typeface="Times New Roman" panose="02020603050405020304" pitchFamily="18" charset="0"/>
                        </a:rPr>
                        <a:t>Clopas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Mary Magdalene</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02964882"/>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15:40</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the Less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r>
                        <a:rPr lang="en-US" sz="2000" b="1" dirty="0">
                          <a:solidFill>
                            <a:schemeClr val="tx1"/>
                          </a:solidFill>
                          <a:effectLst/>
                          <a:latin typeface="Times New Roman" panose="02020603050405020304" pitchFamily="18" charset="0"/>
                          <a:ea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55816216"/>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Mt. 27:56</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Mother of Zebedee’s sons</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71466951"/>
                  </a:ext>
                </a:extLst>
              </a:tr>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16:1</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17441682"/>
                  </a:ext>
                </a:extLst>
              </a:tr>
            </a:tbl>
          </a:graphicData>
        </a:graphic>
      </p:graphicFrame>
    </p:spTree>
    <p:extLst>
      <p:ext uri="{BB962C8B-B14F-4D97-AF65-F5344CB8AC3E}">
        <p14:creationId xmlns:p14="http://schemas.microsoft.com/office/powerpoint/2010/main" val="202967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16" y="373380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When we compare Mk. 15:40 to Mt. 27:56, we can make a strong case that Salome is the mother of Zebedee’s sons James and John. If John is staying consistent with these other accounts, then Salome is the sister of Jesus’ mother, which means James and John are Jesus’ first cousins.</a:t>
            </a:r>
          </a:p>
        </p:txBody>
      </p:sp>
      <p:graphicFrame>
        <p:nvGraphicFramePr>
          <p:cNvPr id="2" name="Table 1"/>
          <p:cNvGraphicFramePr>
            <a:graphicFrameLocks noGrp="1"/>
          </p:cNvGraphicFramePr>
          <p:nvPr>
            <p:extLst>
              <p:ext uri="{D42A27DB-BD31-4B8C-83A1-F6EECF244321}">
                <p14:modId xmlns:p14="http://schemas.microsoft.com/office/powerpoint/2010/main" val="4175938385"/>
              </p:ext>
            </p:extLst>
          </p:nvPr>
        </p:nvGraphicFramePr>
        <p:xfrm>
          <a:off x="3544" y="96518"/>
          <a:ext cx="9144000" cy="3637282"/>
        </p:xfrm>
        <a:graphic>
          <a:graphicData uri="http://schemas.openxmlformats.org/drawingml/2006/table">
            <a:tbl>
              <a:tblPr firstRow="1" firstCol="1" lastRow="1" lastCol="1" bandRow="1" bandCol="1"/>
              <a:tblGrid>
                <a:gridCol w="1598342">
                  <a:extLst>
                    <a:ext uri="{9D8B030D-6E8A-4147-A177-3AD203B41FA5}">
                      <a16:colId xmlns:a16="http://schemas.microsoft.com/office/drawing/2014/main" val="1156276055"/>
                    </a:ext>
                  </a:extLst>
                </a:gridCol>
                <a:gridCol w="2416097">
                  <a:extLst>
                    <a:ext uri="{9D8B030D-6E8A-4147-A177-3AD203B41FA5}">
                      <a16:colId xmlns:a16="http://schemas.microsoft.com/office/drawing/2014/main" val="2018859541"/>
                    </a:ext>
                  </a:extLst>
                </a:gridCol>
                <a:gridCol w="2703138">
                  <a:extLst>
                    <a:ext uri="{9D8B030D-6E8A-4147-A177-3AD203B41FA5}">
                      <a16:colId xmlns:a16="http://schemas.microsoft.com/office/drawing/2014/main" val="1966299836"/>
                    </a:ext>
                  </a:extLst>
                </a:gridCol>
                <a:gridCol w="2426423">
                  <a:extLst>
                    <a:ext uri="{9D8B030D-6E8A-4147-A177-3AD203B41FA5}">
                      <a16:colId xmlns:a16="http://schemas.microsoft.com/office/drawing/2014/main" val="3337785548"/>
                    </a:ext>
                  </a:extLst>
                </a:gridCol>
              </a:tblGrid>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Jn. 19:25</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Sister of Jesus’ mother</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wife of </a:t>
                      </a:r>
                      <a:r>
                        <a:rPr lang="en-US" sz="2000" b="1" dirty="0" err="1">
                          <a:solidFill>
                            <a:schemeClr val="tx1"/>
                          </a:solidFill>
                          <a:effectLst/>
                          <a:latin typeface="Times New Roman" panose="02020603050405020304" pitchFamily="18" charset="0"/>
                          <a:ea typeface="Times New Roman" panose="02020603050405020304" pitchFamily="18" charset="0"/>
                        </a:rPr>
                        <a:t>Clopas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ea typeface="Times New Roman" panose="02020603050405020304" pitchFamily="18" charset="0"/>
                        </a:rPr>
                        <a:t>Mary Magdalene</a:t>
                      </a:r>
                      <a:endParaRPr lang="en-US" sz="2400" b="1">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02964882"/>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15:40</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the Less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r>
                        <a:rPr lang="en-US" sz="2000" b="1" dirty="0">
                          <a:solidFill>
                            <a:schemeClr val="tx1"/>
                          </a:solidFill>
                          <a:effectLst/>
                          <a:latin typeface="Times New Roman" panose="02020603050405020304" pitchFamily="18" charset="0"/>
                          <a:ea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55816216"/>
                  </a:ext>
                </a:extLst>
              </a:tr>
              <a:tr h="1117601">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Mt. 27:56</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Mother of Zebedee’s sons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 and </a:t>
                      </a:r>
                      <a:r>
                        <a:rPr lang="en-US" sz="2000" b="1" dirty="0" err="1">
                          <a:solidFill>
                            <a:schemeClr val="tx1"/>
                          </a:solidFill>
                          <a:effectLst/>
                          <a:latin typeface="Times New Roman" panose="02020603050405020304" pitchFamily="18" charset="0"/>
                          <a:ea typeface="Times New Roman" panose="02020603050405020304" pitchFamily="18" charset="0"/>
                        </a:rPr>
                        <a:t>Joses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71466951"/>
                  </a:ext>
                </a:extLst>
              </a:tr>
              <a:tr h="558799">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Mk. 16:1</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Salome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the mother of James</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Mary Magdalene</a:t>
                      </a:r>
                      <a:endParaRPr lang="en-US" sz="2400" b="1" dirty="0">
                        <a:solidFill>
                          <a:schemeClr val="tx1"/>
                        </a:solidFill>
                        <a:effectLst/>
                        <a:latin typeface="Times New Roman" panose="02020603050405020304" pitchFamily="18" charset="0"/>
                        <a:ea typeface="Calibri" panose="020F0502020204030204" pitchFamily="34" charset="0"/>
                      </a:endParaRPr>
                    </a:p>
                  </a:txBody>
                  <a:tcPr marL="96461" marR="96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17441682"/>
                  </a:ext>
                </a:extLst>
              </a:tr>
            </a:tbl>
          </a:graphicData>
        </a:graphic>
      </p:graphicFrame>
    </p:spTree>
    <p:extLst>
      <p:ext uri="{BB962C8B-B14F-4D97-AF65-F5344CB8AC3E}">
        <p14:creationId xmlns:p14="http://schemas.microsoft.com/office/powerpoint/2010/main" val="335704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27:45 Now from the sixth hour until the ninth hour there was darkness over all the land.  </a:t>
            </a:r>
            <a:r>
              <a:rPr lang="en-US" baseline="30000"/>
              <a:t>46</a:t>
            </a:r>
            <a:r>
              <a:rPr lang="en-US"/>
              <a:t> And about the ninth hour Jesus cried out with a loud voice, saying, "Eli, Eli, lama sabachthani?" that is, "My God, My God, why have You forsaken Me?"</a:t>
            </a:r>
          </a:p>
          <a:p>
            <a:r>
              <a:rPr lang="en-US"/>
              <a:t> </a:t>
            </a:r>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jesus on the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5" y="0"/>
            <a:ext cx="9093990" cy="51054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p:cNvSpPr txBox="1">
            <a:spLocks noChangeArrowheads="1"/>
          </p:cNvSpPr>
          <p:nvPr/>
        </p:nvSpPr>
        <p:spPr bwMode="auto">
          <a:xfrm>
            <a:off x="25005" y="10633"/>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Amos 8:9 "And it shall come to pass in that day," says the Lord GOD, "That I will make the sun go down at noon, And I will darken the earth in broad daylight;  </a:t>
            </a:r>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Tertullian said: </a:t>
            </a:r>
          </a:p>
          <a:p>
            <a:r>
              <a:rPr lang="en-US"/>
              <a:t>In the same hour too, the light of day was withdrawn, when the sun at the very time was in his meridian blaze. Those who were not aware that this had been predicted about Christ, no doubt thought it an eclipse. You yourselves have the account of the world portent still in your archives! (Tertullian, Apology in the Ante-Nicene Fathers (Grand Rapids, Michigan: William B. Eerdmans Publishing Company, 1957), Vol. III, p. 35.)</a:t>
            </a:r>
            <a:endParaRPr lang="en-US" dirty="0"/>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Pontius Pilate sent the following report to Tiberius, emperor of Rome: </a:t>
            </a:r>
          </a:p>
          <a:p>
            <a:r>
              <a:rPr lang="en-US"/>
              <a:t>And when he had been crucified, there was darkness over the whole earth, the sun having been completely hidden, and the heaven appearing dark, so that the stars appeared, but had at the same time their brightness darkened, as I suppose your reverence is not ignorant of, because in all the world they lighted lamps from the sixth hour until evening. And the moon, being like blood, did not shine the whole night, and yet she happened to be at the full. (Pontius Pilate, To Tiberius in Ibid., Vol. III, p. 463.)</a:t>
            </a:r>
            <a:endParaRPr lang="en-US" dirty="0"/>
          </a:p>
        </p:txBody>
      </p:sp>
    </p:spTree>
    <p:extLst>
      <p:ext uri="{BB962C8B-B14F-4D97-AF65-F5344CB8AC3E}">
        <p14:creationId xmlns:p14="http://schemas.microsoft.com/office/powerpoint/2010/main" val="237647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Hebrews 10:19 Therefore, brethren, having boldness to enter the Holiest by the blood of Jesus, 20 by a new and living way which He consecrated for us, through the veil, that is, His flesh, </a:t>
            </a:r>
            <a:endParaRPr lang="en-US" dirty="0"/>
          </a:p>
        </p:txBody>
      </p:sp>
    </p:spTree>
    <p:extLst>
      <p:ext uri="{BB962C8B-B14F-4D97-AF65-F5344CB8AC3E}">
        <p14:creationId xmlns:p14="http://schemas.microsoft.com/office/powerpoint/2010/main" val="3820294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46</a:t>
            </a:r>
            <a:r>
              <a:rPr lang="en-US"/>
              <a:t> And about the ninth hour Jesus cried out with a loud voice, saying, "Eli, Eli, lama sabachthani?" that is, "My God, My God, why have You forsaken Me?"</a:t>
            </a:r>
          </a:p>
          <a:p>
            <a:r>
              <a:rPr lang="en-US"/>
              <a:t> </a:t>
            </a:r>
          </a:p>
        </p:txBody>
      </p:sp>
    </p:spTree>
    <p:extLst>
      <p:ext uri="{BB962C8B-B14F-4D97-AF65-F5344CB8AC3E}">
        <p14:creationId xmlns:p14="http://schemas.microsoft.com/office/powerpoint/2010/main" val="3569160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15:29 And those who passed by blasphemed Him, wagging their heads and saying, "Aha! </a:t>
            </a:r>
            <a:r>
              <a:rPr lang="en-US" i="1"/>
              <a:t>You </a:t>
            </a:r>
            <a:r>
              <a:rPr lang="en-US"/>
              <a:t>who destroy the temple and build </a:t>
            </a:r>
            <a:r>
              <a:rPr lang="en-US" i="1"/>
              <a:t>it </a:t>
            </a:r>
            <a:r>
              <a:rPr lang="en-US"/>
              <a:t>in three days,  </a:t>
            </a:r>
            <a:r>
              <a:rPr lang="en-US" baseline="30000"/>
              <a:t>30</a:t>
            </a:r>
            <a:r>
              <a:rPr lang="en-US"/>
              <a:t> "save Yourself, and come down from the cross!"  </a:t>
            </a:r>
            <a:r>
              <a:rPr lang="en-US" baseline="30000"/>
              <a:t>31</a:t>
            </a:r>
            <a:r>
              <a:rPr lang="en-US"/>
              <a:t> Likewise the chief priests also, mocking among themselves with the scribes, said, "He saved others; Himself He cannot save.  </a:t>
            </a:r>
            <a:r>
              <a:rPr lang="en-US" baseline="30000"/>
              <a:t>32</a:t>
            </a:r>
            <a:r>
              <a:rPr lang="en-US"/>
              <a:t> "Let the Christ, the King of Israel, descend now from the cross, that we may see and believe." Even those who were crucified with Him reviled Him.</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Generally, brethren (including many able scholars in the Word) have explained that, because Jesus was "made to be sin" (2 Cor. 5:21; cf. John 1:29; Gal. 3:13; Isa. 53:10), God could no longer look upon Him and thus turned away from Him. They teach that it was not because of any sin the Christ had committed (Heb. 4:15; 7:26; 9:14; et al.) that God in some sense forsook His Son in this awful hour.  </a:t>
            </a:r>
          </a:p>
        </p:txBody>
      </p:sp>
    </p:spTree>
    <p:extLst>
      <p:ext uri="{BB962C8B-B14F-4D97-AF65-F5344CB8AC3E}">
        <p14:creationId xmlns:p14="http://schemas.microsoft.com/office/powerpoint/2010/main" val="2831579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Rather, He did so because the Lord bore the sins of all humanity for all time (Isa. 53:4-5,8,11-12).  The sins of others which He bore did not make Him a sinner, but He was nonetheless laden with those sins on the cross.  These brethren further reason that God either did forsake the Lord or He did not, and Jesus said He did.  Moreover, God did not respond to Jesus' pleading question with a denial that He had forsaken Him. (Denton Lectures on Matthew)</a:t>
            </a:r>
            <a:endParaRPr lang="en-US" dirty="0"/>
          </a:p>
        </p:txBody>
      </p:sp>
    </p:spTree>
    <p:extLst>
      <p:ext uri="{BB962C8B-B14F-4D97-AF65-F5344CB8AC3E}">
        <p14:creationId xmlns:p14="http://schemas.microsoft.com/office/powerpoint/2010/main" val="117905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Hebrews 9:13 For if the blood of bulls and goats and the ashes of a heifer, sprinkling the unclean, sanctifies for the purifying of the flesh,  </a:t>
            </a:r>
            <a:r>
              <a:rPr lang="en-US" baseline="30000"/>
              <a:t>14</a:t>
            </a:r>
            <a:r>
              <a:rPr lang="en-US"/>
              <a:t> how much more shall the blood of Christ, who through the eternal Spirit offered Himself without spot to God, cleanse your conscience from dead works to serve the living God? </a:t>
            </a:r>
          </a:p>
        </p:txBody>
      </p:sp>
    </p:spTree>
    <p:extLst>
      <p:ext uri="{BB962C8B-B14F-4D97-AF65-F5344CB8AC3E}">
        <p14:creationId xmlns:p14="http://schemas.microsoft.com/office/powerpoint/2010/main" val="3191022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Peter 1:18 knowing that you were not redeemed with corruptible things, </a:t>
            </a:r>
            <a:r>
              <a:rPr lang="en-US" i="1"/>
              <a:t>like </a:t>
            </a:r>
            <a:r>
              <a:rPr lang="en-US"/>
              <a:t>silver or gold, from your aimless conduct </a:t>
            </a:r>
            <a:r>
              <a:rPr lang="en-US" i="1"/>
              <a:t>received </a:t>
            </a:r>
            <a:r>
              <a:rPr lang="en-US"/>
              <a:t>by tradition from your fathers,  </a:t>
            </a:r>
            <a:r>
              <a:rPr lang="en-US" baseline="30000"/>
              <a:t>19</a:t>
            </a:r>
            <a:r>
              <a:rPr lang="en-US"/>
              <a:t> but with the precious blood of Christ, as of a lamb without blemish and without spot. </a:t>
            </a:r>
          </a:p>
          <a:p>
            <a:r>
              <a:rPr lang="en-US"/>
              <a:t> </a:t>
            </a:r>
          </a:p>
          <a:p>
            <a:r>
              <a:rPr lang="en-US"/>
              <a:t>Paul tells us this:</a:t>
            </a:r>
          </a:p>
          <a:p>
            <a:r>
              <a:rPr lang="en-US"/>
              <a:t> </a:t>
            </a:r>
          </a:p>
          <a:p>
            <a:r>
              <a:rPr lang="en-US"/>
              <a:t>Ephesians 5:2 And walk in love, as Christ also has loved us and given Himself for us, an offering and a sacrifice to God for a sweet-smelling aroma.  </a:t>
            </a:r>
          </a:p>
        </p:txBody>
      </p:sp>
    </p:spTree>
    <p:extLst>
      <p:ext uri="{BB962C8B-B14F-4D97-AF65-F5344CB8AC3E}">
        <p14:creationId xmlns:p14="http://schemas.microsoft.com/office/powerpoint/2010/main" val="17133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24:44  Then He said to them, "These </a:t>
            </a:r>
            <a:r>
              <a:rPr lang="en-US" i="1"/>
              <a:t>are </a:t>
            </a:r>
            <a:r>
              <a:rPr lang="en-US"/>
              <a:t>the words which I spoke to you while I was still with you, that all things must be fulfilled which were written in the Law of Moses and </a:t>
            </a:r>
            <a:r>
              <a:rPr lang="en-US" i="1"/>
              <a:t>the </a:t>
            </a:r>
            <a:r>
              <a:rPr lang="en-US"/>
              <a:t>Prophets and </a:t>
            </a:r>
            <a:r>
              <a:rPr lang="en-US" i="1"/>
              <a:t>the </a:t>
            </a:r>
            <a:r>
              <a:rPr lang="en-US"/>
              <a:t>Psalms concerning Me." </a:t>
            </a:r>
          </a:p>
          <a:p>
            <a:r>
              <a:rPr lang="en-US"/>
              <a:t> </a:t>
            </a:r>
          </a:p>
        </p:txBody>
      </p:sp>
    </p:spTree>
    <p:extLst>
      <p:ext uri="{BB962C8B-B14F-4D97-AF65-F5344CB8AC3E}">
        <p14:creationId xmlns:p14="http://schemas.microsoft.com/office/powerpoint/2010/main" val="109235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Psalm 22:1  My God, My God, why have You forsaken Me? </a:t>
            </a:r>
            <a:r>
              <a:rPr lang="en-US" i="1"/>
              <a:t>Why are You so </a:t>
            </a:r>
            <a:r>
              <a:rPr lang="en-US"/>
              <a:t>far from helping Me, </a:t>
            </a:r>
            <a:r>
              <a:rPr lang="en-US" i="1"/>
              <a:t>And from </a:t>
            </a:r>
            <a:r>
              <a:rPr lang="en-US"/>
              <a:t>the words of My groaning?</a:t>
            </a:r>
          </a:p>
          <a:p>
            <a:r>
              <a:rPr lang="en-US"/>
              <a:t> </a:t>
            </a:r>
          </a:p>
          <a:p>
            <a:r>
              <a:rPr lang="en-US"/>
              <a:t>Psalm 22:7 All those who see Me ridicule Me; They shoot out the lip, they shake the head, </a:t>
            </a:r>
            <a:r>
              <a:rPr lang="en-US" i="1"/>
              <a:t>saying,</a:t>
            </a:r>
            <a:r>
              <a:rPr lang="en-US"/>
              <a:t>  </a:t>
            </a:r>
            <a:r>
              <a:rPr lang="en-US" baseline="30000"/>
              <a:t>8</a:t>
            </a:r>
            <a:r>
              <a:rPr lang="en-US"/>
              <a:t> "He trusted in the LORD, let Him rescue Him; Let Him deliver Him, since He delights in Him!"</a:t>
            </a:r>
          </a:p>
          <a:p>
            <a:r>
              <a:rPr lang="en-US"/>
              <a:t> </a:t>
            </a:r>
          </a:p>
        </p:txBody>
      </p:sp>
    </p:spTree>
    <p:extLst>
      <p:ext uri="{BB962C8B-B14F-4D97-AF65-F5344CB8AC3E}">
        <p14:creationId xmlns:p14="http://schemas.microsoft.com/office/powerpoint/2010/main" val="1867702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Psalm 22:15 My strength is dried up like a potsherd, And My tongue clings to My jaws; You have brought Me to the dust of death.  </a:t>
            </a:r>
            <a:r>
              <a:rPr lang="en-US" baseline="30000"/>
              <a:t>16</a:t>
            </a:r>
            <a:r>
              <a:rPr lang="en-US"/>
              <a:t> For dogs have surrounded Me; The congregation of the wicked has enclosed Me. They pierced My hands and My feet;  </a:t>
            </a:r>
            <a:r>
              <a:rPr lang="en-US" baseline="30000"/>
              <a:t>17</a:t>
            </a:r>
            <a:r>
              <a:rPr lang="en-US"/>
              <a:t> I can count all My bones. They look </a:t>
            </a:r>
            <a:r>
              <a:rPr lang="en-US" i="1"/>
              <a:t>and </a:t>
            </a:r>
            <a:r>
              <a:rPr lang="en-US"/>
              <a:t>stare at Me.  </a:t>
            </a:r>
            <a:r>
              <a:rPr lang="en-US" baseline="30000"/>
              <a:t>18</a:t>
            </a:r>
            <a:r>
              <a:rPr lang="en-US"/>
              <a:t> They divide My garments among them, And for My clothing they cast lots.</a:t>
            </a:r>
          </a:p>
          <a:p>
            <a:r>
              <a:rPr lang="en-US"/>
              <a:t> </a:t>
            </a:r>
          </a:p>
        </p:txBody>
      </p:sp>
    </p:spTree>
    <p:extLst>
      <p:ext uri="{BB962C8B-B14F-4D97-AF65-F5344CB8AC3E}">
        <p14:creationId xmlns:p14="http://schemas.microsoft.com/office/powerpoint/2010/main" val="134892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In what way was Jesus forsaken? The first view would say that the Father separated Himself from Jesus. The second view would say that He simply forsook Him in that He did not rescue Him from physical death though He would be raised from the dead in 3 days. </a:t>
            </a:r>
          </a:p>
          <a:p>
            <a:r>
              <a:rPr lang="en-US"/>
              <a:t> </a:t>
            </a:r>
          </a:p>
        </p:txBody>
      </p:sp>
    </p:spTree>
    <p:extLst>
      <p:ext uri="{BB962C8B-B14F-4D97-AF65-F5344CB8AC3E}">
        <p14:creationId xmlns:p14="http://schemas.microsoft.com/office/powerpoint/2010/main" val="109111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3:36 The soldiers also mocked Him, coming and offering Him sour wine,  </a:t>
            </a:r>
            <a:r>
              <a:rPr lang="en-US" baseline="30000"/>
              <a:t>37</a:t>
            </a:r>
            <a:r>
              <a:rPr lang="en-US"/>
              <a:t> and saying, "If You are the King of the Jews, save Yourself." </a:t>
            </a:r>
            <a:r>
              <a:rPr lang="en-US" baseline="30000"/>
              <a:t>38</a:t>
            </a:r>
            <a:r>
              <a:rPr lang="en-US"/>
              <a:t> And an inscription also was written over Him in letters of Greek, Latin, and Hebrew</a:t>
            </a:r>
            <a:r>
              <a:rPr lang="en-US" baseline="30000"/>
              <a:t>1</a:t>
            </a:r>
            <a:r>
              <a:rPr lang="en-US"/>
              <a:t>: THIS IS THE KING OF THE JEWS.</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1026" name="Picture 2" descr="Image result for jesus on the cross painting"/>
          <p:cNvPicPr>
            <a:picLocks noChangeAspect="1" noChangeArrowheads="1"/>
          </p:cNvPicPr>
          <p:nvPr/>
        </p:nvPicPr>
        <p:blipFill rotWithShape="1">
          <a:blip r:embed="rId3">
            <a:extLst>
              <a:ext uri="{28A0092B-C50C-407E-A947-70E740481C1C}">
                <a14:useLocalDpi xmlns:a14="http://schemas.microsoft.com/office/drawing/2010/main" val="0"/>
              </a:ext>
            </a:extLst>
          </a:blip>
          <a:srcRect t="33565"/>
          <a:stretch/>
        </p:blipFill>
        <p:spPr bwMode="auto">
          <a:xfrm>
            <a:off x="-10886" y="0"/>
            <a:ext cx="9111343" cy="409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89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23:39 Then one of the criminals who were hanged blasphemed Him, saying, "If You are the Christ, save Yourself and us."  40 But the other, answering, rebuked him, saying, "Do you not even fear God, seeing you are under the same condemnation?  41 "And we indeed justly, for we receive the due reward of our deeds; but this Man has done nothing wrong."  42 Then he said to Jesus, "Lord, remember me when You come into Your kingdom."  43 And Jesus said to him, "Assuredly, I say to you, today you will be with Me in Paradise."</a:t>
            </a:r>
            <a:endParaRPr lang="en-US" dirty="0"/>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4098" name="Picture 2" descr="Image result for thief on the cross"/>
          <p:cNvPicPr>
            <a:picLocks noChangeAspect="1" noChangeArrowheads="1"/>
          </p:cNvPicPr>
          <p:nvPr/>
        </p:nvPicPr>
        <p:blipFill rotWithShape="1">
          <a:blip r:embed="rId3">
            <a:extLst>
              <a:ext uri="{28A0092B-C50C-407E-A947-70E740481C1C}">
                <a14:useLocalDpi xmlns:a14="http://schemas.microsoft.com/office/drawing/2010/main" val="0"/>
              </a:ext>
            </a:extLst>
          </a:blip>
          <a:srcRect b="39351"/>
          <a:stretch/>
        </p:blipFill>
        <p:spPr bwMode="auto">
          <a:xfrm>
            <a:off x="1295400" y="0"/>
            <a:ext cx="6257043" cy="376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71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 y="10633"/>
            <a:ext cx="9149710" cy="6237767"/>
          </a:xfrm>
          <a:prstGeom prst="rect">
            <a:avLst/>
          </a:prstGeom>
        </p:spPr>
      </p:pic>
    </p:spTree>
    <p:extLst>
      <p:ext uri="{BB962C8B-B14F-4D97-AF65-F5344CB8AC3E}">
        <p14:creationId xmlns:p14="http://schemas.microsoft.com/office/powerpoint/2010/main" val="233047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Acts 2:30 "Therefore, being a prophet, and knowing that God had sworn with an oath to him that of the fruit of his body, according to the flesh, He would raise up the Christ to sit on his throne,  </a:t>
            </a:r>
            <a:r>
              <a:rPr lang="en-US" baseline="30000"/>
              <a:t>31</a:t>
            </a:r>
            <a:r>
              <a:rPr lang="en-US"/>
              <a:t> "he, foreseeing this, spoke concerning the resurrection of the Christ, that His soul was not left in Hades, nor did His flesh see corruption.</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2553</TotalTime>
  <Words>2194</Words>
  <Application>Microsoft Office PowerPoint</Application>
  <PresentationFormat>On-screen Show (4:3)</PresentationFormat>
  <Paragraphs>135</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78</cp:revision>
  <dcterms:created xsi:type="dcterms:W3CDTF">2006-12-19T00:50:39Z</dcterms:created>
  <dcterms:modified xsi:type="dcterms:W3CDTF">2016-12-04T04:53:24Z</dcterms:modified>
</cp:coreProperties>
</file>